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3" r:id="rId2"/>
    <p:sldId id="267" r:id="rId3"/>
    <p:sldId id="257" r:id="rId4"/>
    <p:sldId id="260" r:id="rId5"/>
    <p:sldId id="259" r:id="rId6"/>
    <p:sldId id="261" r:id="rId7"/>
    <p:sldId id="266" r:id="rId8"/>
    <p:sldId id="264" r:id="rId9"/>
    <p:sldId id="258"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66" d="100"/>
          <a:sy n="66" d="100"/>
        </p:scale>
        <p:origin x="-930" y="-114"/>
      </p:cViewPr>
      <p:guideLst>
        <p:guide orient="horz" pos="2160"/>
        <p:guide pos="2880"/>
      </p:guideLst>
    </p:cSldViewPr>
  </p:slideViewPr>
  <p:notesTextViewPr>
    <p:cViewPr>
      <p:scale>
        <a:sx n="100" d="100"/>
        <a:sy n="100" d="100"/>
      </p:scale>
      <p:origin x="0" y="294"/>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2EAFF6-0B2F-4F8C-82F8-39C235E3E6BD}" type="datetimeFigureOut">
              <a:rPr lang="en-US" smtClean="0"/>
              <a:pPr/>
              <a:t>5/23/2012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09B758-FD55-4E63-8C20-D52D4D525E7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dialogue with you regarding your use of NOAA's navigation data, products, and information for the Alaska/Arctic region. panel to assess NOAA's Navigation, water level, and Geodetic products and services.  In addition, we would like to hear from you about how you utilize NOAA's information to assess emergency management in Alaska as well as recommendation about how to make them better. </a:t>
            </a:r>
            <a:r>
              <a:rPr lang="en-US" sz="1200" kern="120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en-US"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FEMA uses the datasets for NFIP Mapping for communities.</a:t>
            </a:r>
            <a:endParaRPr lang="en-US" dirty="0"/>
          </a:p>
        </p:txBody>
      </p:sp>
      <p:sp>
        <p:nvSpPr>
          <p:cNvPr id="4" name="Slide Number Placeholder 3"/>
          <p:cNvSpPr>
            <a:spLocks noGrp="1"/>
          </p:cNvSpPr>
          <p:nvPr>
            <p:ph type="sldNum" sz="quarter" idx="10"/>
          </p:nvPr>
        </p:nvSpPr>
        <p:spPr/>
        <p:txBody>
          <a:bodyPr/>
          <a:lstStyle/>
          <a:p>
            <a:fld id="{0809B758-FD55-4E63-8C20-D52D4D525E71}"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p:spPr>
        <p:txBody>
          <a:bodyPr/>
          <a:lstStyle/>
          <a:p>
            <a:fld id="{FAD4CD13-E491-45C7-B12E-A49A11F1A647}" type="slidenum">
              <a:rPr lang="en-US" smtClean="0">
                <a:latin typeface="Arial" pitchFamily="34" charset="0"/>
              </a:rPr>
              <a:pPr/>
              <a:t>8</a:t>
            </a:fld>
            <a:endParaRPr lang="en-US" smtClean="0">
              <a:latin typeface="Arial" pitchFamily="34" charset="0"/>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xfrm>
            <a:off x="686115" y="4345289"/>
            <a:ext cx="5485772" cy="4113856"/>
          </a:xfrm>
          <a:noFill/>
          <a:ln/>
        </p:spPr>
        <p:txBody>
          <a:bodyPr/>
          <a:lstStyle/>
          <a:p>
            <a:pPr eaLnBrk="1" hangingPunct="1"/>
            <a:r>
              <a:rPr lang="en-US" b="1" u="sng" dirty="0" smtClean="0">
                <a:latin typeface="Arial" pitchFamily="34" charset="0"/>
              </a:rPr>
              <a:t>Slide 14b:</a:t>
            </a:r>
            <a:r>
              <a:rPr lang="en-US" dirty="0" smtClean="0">
                <a:latin typeface="Arial" pitchFamily="34" charset="0"/>
              </a:rPr>
              <a:t> same for </a:t>
            </a:r>
            <a:r>
              <a:rPr lang="en-US" dirty="0" err="1" smtClean="0">
                <a:latin typeface="Arial" pitchFamily="34" charset="0"/>
              </a:rPr>
              <a:t>Kivalina</a:t>
            </a:r>
            <a:endParaRPr lang="en-US" dirty="0" smtClean="0">
              <a:latin typeface="Arial" pitchFamily="34" charset="0"/>
            </a:endParaRPr>
          </a:p>
          <a:p>
            <a:pPr eaLnBrk="1" hangingPunct="1"/>
            <a:r>
              <a:rPr lang="en-US" dirty="0" smtClean="0">
                <a:latin typeface="Arial" pitchFamily="34" charset="0"/>
              </a:rPr>
              <a:t>Conservative projections</a:t>
            </a:r>
            <a:r>
              <a:rPr lang="en-US" baseline="0" dirty="0" smtClean="0">
                <a:latin typeface="Arial" pitchFamily="34" charset="0"/>
              </a:rPr>
              <a:t> of shoreline erosion of 110</a:t>
            </a:r>
            <a:r>
              <a:rPr lang="en-US" baseline="0" smtClean="0">
                <a:latin typeface="Arial" pitchFamily="34" charset="0"/>
              </a:rPr>
              <a:t>’ per year.</a:t>
            </a:r>
            <a:endParaRPr lang="en-US" smtClean="0">
              <a:latin typeface="Arial" pitchFamily="34" charset="0"/>
            </a:endParaRPr>
          </a:p>
        </p:txBody>
      </p:sp>
      <p:sp>
        <p:nvSpPr>
          <p:cNvPr id="56324" name="Text Box 4"/>
          <p:cNvSpPr txBox="1">
            <a:spLocks noChangeArrowheads="1"/>
          </p:cNvSpPr>
          <p:nvPr/>
        </p:nvSpPr>
        <p:spPr bwMode="auto">
          <a:xfrm>
            <a:off x="1279595" y="722641"/>
            <a:ext cx="2848676" cy="371071"/>
          </a:xfrm>
          <a:prstGeom prst="rect">
            <a:avLst/>
          </a:prstGeom>
          <a:noFill/>
          <a:ln w="9525">
            <a:noFill/>
            <a:miter lim="800000"/>
            <a:headEnd/>
            <a:tailEnd/>
          </a:ln>
        </p:spPr>
        <p:txBody>
          <a:bodyPr wrap="none" lIns="93160" tIns="46581" rIns="93160" bIns="46581">
            <a:spAutoFit/>
          </a:bodyPr>
          <a:lstStyle/>
          <a:p>
            <a:pPr defTabSz="930872"/>
            <a:r>
              <a:rPr lang="en-US" b="1" dirty="0"/>
              <a:t>Sea Storm Erosion - </a:t>
            </a:r>
            <a:r>
              <a:rPr lang="en-US" b="1" dirty="0" err="1"/>
              <a:t>Kivalina</a:t>
            </a:r>
            <a:endParaRPr lang="en-US"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Kivalina</a:t>
            </a:r>
            <a:endParaRPr lang="en-US" dirty="0"/>
          </a:p>
        </p:txBody>
      </p:sp>
      <p:sp>
        <p:nvSpPr>
          <p:cNvPr id="4" name="Slide Number Placeholder 3"/>
          <p:cNvSpPr>
            <a:spLocks noGrp="1"/>
          </p:cNvSpPr>
          <p:nvPr>
            <p:ph type="sldNum" sz="quarter" idx="10"/>
          </p:nvPr>
        </p:nvSpPr>
        <p:spPr/>
        <p:txBody>
          <a:bodyPr/>
          <a:lstStyle/>
          <a:p>
            <a:fld id="{0809B758-FD55-4E63-8C20-D52D4D525E7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C80292-2481-408F-966C-BFFBB8EC6619}" type="datetimeFigureOut">
              <a:rPr lang="en-US" smtClean="0"/>
              <a:pPr/>
              <a:t>5/23/2012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F4517-02C9-4D5B-BC0C-393DCA1A4CE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C80292-2481-408F-966C-BFFBB8EC6619}" type="datetimeFigureOut">
              <a:rPr lang="en-US" smtClean="0"/>
              <a:pPr/>
              <a:t>5/23/2012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F4517-02C9-4D5B-BC0C-393DCA1A4C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C80292-2481-408F-966C-BFFBB8EC6619}" type="datetimeFigureOut">
              <a:rPr lang="en-US" smtClean="0"/>
              <a:pPr/>
              <a:t>5/23/2012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F4517-02C9-4D5B-BC0C-393DCA1A4CE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F9C529E6-D68D-4173-8ACC-72085DB1EFF3}"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C80292-2481-408F-966C-BFFBB8EC6619}" type="datetimeFigureOut">
              <a:rPr lang="en-US" smtClean="0"/>
              <a:pPr/>
              <a:t>5/23/2012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F4517-02C9-4D5B-BC0C-393DCA1A4CE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C80292-2481-408F-966C-BFFBB8EC6619}" type="datetimeFigureOut">
              <a:rPr lang="en-US" smtClean="0"/>
              <a:pPr/>
              <a:t>5/23/2012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5F4517-02C9-4D5B-BC0C-393DCA1A4CE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C80292-2481-408F-966C-BFFBB8EC6619}" type="datetimeFigureOut">
              <a:rPr lang="en-US" smtClean="0"/>
              <a:pPr/>
              <a:t>5/23/2012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5F4517-02C9-4D5B-BC0C-393DCA1A4CE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C80292-2481-408F-966C-BFFBB8EC6619}" type="datetimeFigureOut">
              <a:rPr lang="en-US" smtClean="0"/>
              <a:pPr/>
              <a:t>5/23/2012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5F4517-02C9-4D5B-BC0C-393DCA1A4CE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C80292-2481-408F-966C-BFFBB8EC6619}" type="datetimeFigureOut">
              <a:rPr lang="en-US" smtClean="0"/>
              <a:pPr/>
              <a:t>5/23/2012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5F4517-02C9-4D5B-BC0C-393DCA1A4CE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C80292-2481-408F-966C-BFFBB8EC6619}" type="datetimeFigureOut">
              <a:rPr lang="en-US" smtClean="0"/>
              <a:pPr/>
              <a:t>5/23/2012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5F4517-02C9-4D5B-BC0C-393DCA1A4CE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C80292-2481-408F-966C-BFFBB8EC6619}" type="datetimeFigureOut">
              <a:rPr lang="en-US" smtClean="0"/>
              <a:pPr/>
              <a:t>5/23/2012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5F4517-02C9-4D5B-BC0C-393DCA1A4CE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C80292-2481-408F-966C-BFFBB8EC6619}" type="datetimeFigureOut">
              <a:rPr lang="en-US" smtClean="0"/>
              <a:pPr/>
              <a:t>5/23/2012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5F4517-02C9-4D5B-BC0C-393DCA1A4CE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C80292-2481-408F-966C-BFFBB8EC6619}" type="datetimeFigureOut">
              <a:rPr lang="en-US" smtClean="0"/>
              <a:pPr/>
              <a:t>5/23/2012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5F4517-02C9-4D5B-BC0C-393DCA1A4CE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mailto:Mike.Ohare@alaska.gov" TargetMode="External"/><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4"/>
          <p:cNvSpPr txBox="1">
            <a:spLocks noChangeArrowheads="1"/>
          </p:cNvSpPr>
          <p:nvPr/>
        </p:nvSpPr>
        <p:spPr bwMode="auto">
          <a:xfrm>
            <a:off x="152400" y="1766888"/>
            <a:ext cx="8839200" cy="1555750"/>
          </a:xfrm>
          <a:prstGeom prst="rect">
            <a:avLst/>
          </a:prstGeom>
          <a:noFill/>
          <a:ln w="9525">
            <a:noFill/>
            <a:miter lim="800000"/>
            <a:headEnd/>
            <a:tailEnd/>
          </a:ln>
        </p:spPr>
        <p:txBody>
          <a:bodyPr>
            <a:spAutoFit/>
          </a:bodyPr>
          <a:lstStyle/>
          <a:p>
            <a:pPr algn="ctr">
              <a:spcBef>
                <a:spcPct val="50000"/>
              </a:spcBef>
            </a:pPr>
            <a:r>
              <a:rPr lang="en-US" sz="4800" dirty="0">
                <a:solidFill>
                  <a:schemeClr val="hlink"/>
                </a:solidFill>
                <a:latin typeface="Times New Roman" pitchFamily="18" charset="0"/>
              </a:rPr>
              <a:t>Alaska</a:t>
            </a:r>
            <a:br>
              <a:rPr lang="en-US" sz="4800" dirty="0">
                <a:solidFill>
                  <a:schemeClr val="hlink"/>
                </a:solidFill>
                <a:latin typeface="Times New Roman" pitchFamily="18" charset="0"/>
              </a:rPr>
            </a:br>
            <a:r>
              <a:rPr lang="en-US" sz="4800" dirty="0" smtClean="0">
                <a:solidFill>
                  <a:schemeClr val="hlink"/>
                </a:solidFill>
                <a:latin typeface="Times New Roman" pitchFamily="18" charset="0"/>
              </a:rPr>
              <a:t>Coastal Mapping</a:t>
            </a:r>
            <a:endParaRPr lang="en-US" sz="4800" dirty="0">
              <a:solidFill>
                <a:schemeClr val="hlink"/>
              </a:solidFill>
              <a:latin typeface="Times New Roman" pitchFamily="18" charset="0"/>
            </a:endParaRPr>
          </a:p>
        </p:txBody>
      </p:sp>
      <p:sp>
        <p:nvSpPr>
          <p:cNvPr id="16386" name="Text Box 5"/>
          <p:cNvSpPr txBox="1">
            <a:spLocks noChangeArrowheads="1"/>
          </p:cNvSpPr>
          <p:nvPr/>
        </p:nvSpPr>
        <p:spPr bwMode="auto">
          <a:xfrm>
            <a:off x="152400" y="3473450"/>
            <a:ext cx="8839200" cy="1190625"/>
          </a:xfrm>
          <a:prstGeom prst="rect">
            <a:avLst/>
          </a:prstGeom>
          <a:noFill/>
          <a:ln w="9525">
            <a:noFill/>
            <a:miter lim="800000"/>
            <a:headEnd/>
            <a:tailEnd/>
          </a:ln>
        </p:spPr>
        <p:txBody>
          <a:bodyPr>
            <a:spAutoFit/>
          </a:bodyPr>
          <a:lstStyle/>
          <a:p>
            <a:pPr algn="ctr">
              <a:spcBef>
                <a:spcPct val="50000"/>
              </a:spcBef>
            </a:pPr>
            <a:r>
              <a:rPr lang="en-US" sz="3600" i="1" dirty="0">
                <a:solidFill>
                  <a:schemeClr val="hlink"/>
                </a:solidFill>
                <a:latin typeface="Times New Roman" pitchFamily="18" charset="0"/>
              </a:rPr>
              <a:t>Safety and Security of </a:t>
            </a:r>
            <a:br>
              <a:rPr lang="en-US" sz="3600" i="1" dirty="0">
                <a:solidFill>
                  <a:schemeClr val="hlink"/>
                </a:solidFill>
                <a:latin typeface="Times New Roman" pitchFamily="18" charset="0"/>
              </a:rPr>
            </a:br>
            <a:r>
              <a:rPr lang="en-US" sz="3600" i="1" dirty="0">
                <a:solidFill>
                  <a:schemeClr val="hlink"/>
                </a:solidFill>
                <a:latin typeface="Times New Roman" pitchFamily="18" charset="0"/>
              </a:rPr>
              <a:t>The People and Economy</a:t>
            </a:r>
          </a:p>
        </p:txBody>
      </p:sp>
      <p:pic>
        <p:nvPicPr>
          <p:cNvPr id="16387" name="Picture 9" descr="DHS-EM logo2b"/>
          <p:cNvPicPr>
            <a:picLocks noChangeAspect="1" noChangeArrowheads="1"/>
          </p:cNvPicPr>
          <p:nvPr/>
        </p:nvPicPr>
        <p:blipFill>
          <a:blip r:embed="rId3" cstate="print"/>
          <a:srcRect/>
          <a:stretch>
            <a:fillRect/>
          </a:stretch>
        </p:blipFill>
        <p:spPr bwMode="auto">
          <a:xfrm>
            <a:off x="79375" y="152400"/>
            <a:ext cx="1749425" cy="1752600"/>
          </a:xfrm>
          <a:prstGeom prst="rect">
            <a:avLst/>
          </a:prstGeom>
          <a:noFill/>
          <a:ln w="9525">
            <a:noFill/>
            <a:miter lim="800000"/>
            <a:headEnd/>
            <a:tailEnd/>
          </a:ln>
        </p:spPr>
      </p:pic>
      <p:pic>
        <p:nvPicPr>
          <p:cNvPr id="16388" name="Picture 12" descr="AKflagGray1"/>
          <p:cNvPicPr>
            <a:picLocks noChangeAspect="1" noChangeArrowheads="1"/>
          </p:cNvPicPr>
          <p:nvPr/>
        </p:nvPicPr>
        <p:blipFill>
          <a:blip r:embed="rId4" cstate="print"/>
          <a:srcRect/>
          <a:stretch>
            <a:fillRect/>
          </a:stretch>
        </p:blipFill>
        <p:spPr bwMode="auto">
          <a:xfrm>
            <a:off x="3581400" y="261938"/>
            <a:ext cx="1905000" cy="1262062"/>
          </a:xfrm>
          <a:prstGeom prst="rect">
            <a:avLst/>
          </a:prstGeom>
          <a:noFill/>
          <a:ln w="9525">
            <a:noFill/>
            <a:miter lim="800000"/>
            <a:headEnd/>
            <a:tailEnd/>
          </a:ln>
        </p:spPr>
      </p:pic>
      <p:pic>
        <p:nvPicPr>
          <p:cNvPr id="16389" name="Picture 13" descr="akgreatseal3"/>
          <p:cNvPicPr>
            <a:picLocks noChangeAspect="1" noChangeArrowheads="1"/>
          </p:cNvPicPr>
          <p:nvPr/>
        </p:nvPicPr>
        <p:blipFill>
          <a:blip r:embed="rId5" cstate="print"/>
          <a:srcRect/>
          <a:stretch>
            <a:fillRect/>
          </a:stretch>
        </p:blipFill>
        <p:spPr bwMode="auto">
          <a:xfrm>
            <a:off x="7391400" y="152400"/>
            <a:ext cx="1600200" cy="1600200"/>
          </a:xfrm>
          <a:prstGeom prst="rect">
            <a:avLst/>
          </a:prstGeom>
          <a:noFill/>
          <a:ln w="9525">
            <a:noFill/>
            <a:miter lim="800000"/>
            <a:headEnd/>
            <a:tailEnd/>
          </a:ln>
        </p:spPr>
      </p:pic>
      <p:sp>
        <p:nvSpPr>
          <p:cNvPr id="16390" name="Text Box 14"/>
          <p:cNvSpPr txBox="1">
            <a:spLocks noChangeArrowheads="1"/>
          </p:cNvSpPr>
          <p:nvPr/>
        </p:nvSpPr>
        <p:spPr bwMode="auto">
          <a:xfrm>
            <a:off x="990600" y="4876800"/>
            <a:ext cx="7162800" cy="1569660"/>
          </a:xfrm>
          <a:prstGeom prst="rect">
            <a:avLst/>
          </a:prstGeom>
          <a:noFill/>
          <a:ln w="9525">
            <a:noFill/>
            <a:miter lim="800000"/>
            <a:headEnd/>
            <a:tailEnd/>
          </a:ln>
        </p:spPr>
        <p:txBody>
          <a:bodyPr>
            <a:spAutoFit/>
          </a:bodyPr>
          <a:lstStyle/>
          <a:p>
            <a:pPr algn="ctr"/>
            <a:r>
              <a:rPr lang="en-US" sz="2400" b="1" dirty="0" smtClean="0">
                <a:solidFill>
                  <a:schemeClr val="hlink"/>
                </a:solidFill>
              </a:rPr>
              <a:t>Mike O’Hare</a:t>
            </a:r>
            <a:r>
              <a:rPr lang="en-US" sz="2400" b="1" dirty="0">
                <a:solidFill>
                  <a:schemeClr val="hlink"/>
                </a:solidFill>
              </a:rPr>
              <a:t/>
            </a:r>
            <a:br>
              <a:rPr lang="en-US" sz="2400" b="1" dirty="0">
                <a:solidFill>
                  <a:schemeClr val="hlink"/>
                </a:solidFill>
              </a:rPr>
            </a:br>
            <a:r>
              <a:rPr lang="en-US" sz="2400" b="1" dirty="0">
                <a:solidFill>
                  <a:schemeClr val="hlink"/>
                </a:solidFill>
              </a:rPr>
              <a:t>Department of Military &amp; Veterans Affairs</a:t>
            </a:r>
          </a:p>
          <a:p>
            <a:pPr algn="ctr"/>
            <a:r>
              <a:rPr lang="en-US" sz="2400" b="1" dirty="0">
                <a:solidFill>
                  <a:schemeClr val="hlink"/>
                </a:solidFill>
              </a:rPr>
              <a:t>Division of</a:t>
            </a:r>
          </a:p>
          <a:p>
            <a:pPr algn="ctr"/>
            <a:r>
              <a:rPr lang="en-US" sz="2400" b="1" dirty="0">
                <a:solidFill>
                  <a:schemeClr val="hlink"/>
                </a:solidFill>
              </a:rPr>
              <a:t>Homeland Security &amp; Emergency Management</a:t>
            </a:r>
          </a:p>
        </p:txBody>
      </p:sp>
    </p:spTree>
  </p:cSld>
  <p:clrMapOvr>
    <a:masterClrMapping/>
  </p:clrMapOvr>
  <p:transition>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Date Placeholder 1"/>
          <p:cNvSpPr>
            <a:spLocks noGrp="1"/>
          </p:cNvSpPr>
          <p:nvPr>
            <p:ph type="dt" sz="quarter" idx="10"/>
          </p:nvPr>
        </p:nvSpPr>
        <p:spPr>
          <a:noFill/>
        </p:spPr>
        <p:txBody>
          <a:bodyPr/>
          <a:lstStyle/>
          <a:p>
            <a:fld id="{FAB5A9FB-A98E-49BE-9038-365DF4F7207B}" type="datetime1">
              <a:rPr lang="en-US" smtClean="0">
                <a:latin typeface="Arial" pitchFamily="34" charset="0"/>
              </a:rPr>
              <a:pPr/>
              <a:t>5/23/2012</a:t>
            </a:fld>
            <a:endParaRPr lang="en-US" smtClean="0">
              <a:latin typeface="Arial" pitchFamily="34" charset="0"/>
            </a:endParaRPr>
          </a:p>
        </p:txBody>
      </p:sp>
      <p:sp>
        <p:nvSpPr>
          <p:cNvPr id="73730" name="Slide Number Placeholder 3"/>
          <p:cNvSpPr>
            <a:spLocks noGrp="1"/>
          </p:cNvSpPr>
          <p:nvPr>
            <p:ph type="sldNum" sz="quarter" idx="12"/>
          </p:nvPr>
        </p:nvSpPr>
        <p:spPr>
          <a:noFill/>
        </p:spPr>
        <p:txBody>
          <a:bodyPr/>
          <a:lstStyle/>
          <a:p>
            <a:fld id="{221961E2-C74C-4090-AD4A-3A9E8779F4F1}" type="slidenum">
              <a:rPr lang="en-US" smtClean="0">
                <a:latin typeface="Arial" pitchFamily="34" charset="0"/>
              </a:rPr>
              <a:pPr/>
              <a:t>10</a:t>
            </a:fld>
            <a:endParaRPr lang="en-US" smtClean="0">
              <a:latin typeface="Arial" pitchFamily="34" charset="0"/>
            </a:endParaRPr>
          </a:p>
        </p:txBody>
      </p:sp>
      <p:pic>
        <p:nvPicPr>
          <p:cNvPr id="73731" name="Picture 4" descr="AK_Over_L48_3"/>
          <p:cNvPicPr>
            <a:picLocks noChangeAspect="1" noChangeArrowheads="1"/>
          </p:cNvPicPr>
          <p:nvPr/>
        </p:nvPicPr>
        <p:blipFill>
          <a:blip r:embed="rId2" cstate="print"/>
          <a:srcRect/>
          <a:stretch>
            <a:fillRect/>
          </a:stretch>
        </p:blipFill>
        <p:spPr bwMode="auto">
          <a:xfrm>
            <a:off x="0" y="-17463"/>
            <a:ext cx="9144000" cy="6875463"/>
          </a:xfrm>
          <a:prstGeom prst="rect">
            <a:avLst/>
          </a:prstGeom>
          <a:noFill/>
          <a:ln w="9525">
            <a:noFill/>
            <a:miter lim="800000"/>
            <a:headEnd/>
            <a:tailEnd/>
          </a:ln>
        </p:spPr>
      </p:pic>
      <p:sp>
        <p:nvSpPr>
          <p:cNvPr id="73732" name="Rectangle 5"/>
          <p:cNvSpPr>
            <a:spLocks noChangeArrowheads="1"/>
          </p:cNvSpPr>
          <p:nvPr/>
        </p:nvSpPr>
        <p:spPr bwMode="auto">
          <a:xfrm>
            <a:off x="457200" y="4419600"/>
            <a:ext cx="8229600" cy="1905000"/>
          </a:xfrm>
          <a:prstGeom prst="rect">
            <a:avLst/>
          </a:prstGeom>
          <a:noFill/>
          <a:ln w="9525">
            <a:noFill/>
            <a:miter lim="800000"/>
            <a:headEnd/>
            <a:tailEnd/>
          </a:ln>
        </p:spPr>
        <p:txBody>
          <a:bodyPr/>
          <a:lstStyle/>
          <a:p>
            <a:pPr marL="342900" indent="-342900" algn="ctr">
              <a:spcBef>
                <a:spcPct val="20000"/>
              </a:spcBef>
            </a:pPr>
            <a:r>
              <a:rPr lang="en-US" sz="3200" dirty="0" smtClean="0">
                <a:solidFill>
                  <a:schemeClr val="hlink"/>
                </a:solidFill>
              </a:rPr>
              <a:t>Mike O’Hare</a:t>
            </a:r>
            <a:endParaRPr lang="en-US" sz="3200" dirty="0">
              <a:solidFill>
                <a:schemeClr val="hlink"/>
              </a:solidFill>
            </a:endParaRPr>
          </a:p>
          <a:p>
            <a:pPr marL="342900" indent="-342900" algn="ctr">
              <a:spcBef>
                <a:spcPct val="20000"/>
              </a:spcBef>
            </a:pPr>
            <a:r>
              <a:rPr lang="en-US" sz="3200" dirty="0" smtClean="0">
                <a:solidFill>
                  <a:schemeClr val="hlink"/>
                </a:solidFill>
                <a:hlinkClick r:id="rId3"/>
              </a:rPr>
              <a:t>Mike.Ohare@alaska.gov</a:t>
            </a:r>
            <a:endParaRPr lang="en-US" sz="3200" dirty="0">
              <a:solidFill>
                <a:schemeClr val="hlink"/>
              </a:solidFill>
            </a:endParaRPr>
          </a:p>
          <a:p>
            <a:pPr marL="342900" indent="-342900" algn="ctr">
              <a:spcBef>
                <a:spcPct val="20000"/>
              </a:spcBef>
            </a:pPr>
            <a:r>
              <a:rPr lang="en-US" sz="3200" dirty="0" smtClean="0">
                <a:solidFill>
                  <a:schemeClr val="hlink"/>
                </a:solidFill>
              </a:rPr>
              <a:t>907-428-7066</a:t>
            </a:r>
            <a:endParaRPr lang="en-US" sz="3200" dirty="0">
              <a:solidFill>
                <a:schemeClr val="hlink"/>
              </a:solidFill>
            </a:endParaRPr>
          </a:p>
        </p:txBody>
      </p:sp>
      <p:pic>
        <p:nvPicPr>
          <p:cNvPr id="73734" name="Picture 7" descr="AKflagGray1"/>
          <p:cNvPicPr>
            <a:picLocks noChangeAspect="1" noChangeArrowheads="1"/>
          </p:cNvPicPr>
          <p:nvPr/>
        </p:nvPicPr>
        <p:blipFill>
          <a:blip r:embed="rId4" cstate="print"/>
          <a:srcRect/>
          <a:stretch>
            <a:fillRect/>
          </a:stretch>
        </p:blipFill>
        <p:spPr bwMode="auto">
          <a:xfrm>
            <a:off x="3886200" y="6350"/>
            <a:ext cx="1600200" cy="1060450"/>
          </a:xfrm>
          <a:prstGeom prst="rect">
            <a:avLst/>
          </a:prstGeom>
          <a:noFill/>
          <a:ln w="9525">
            <a:noFill/>
            <a:miter lim="800000"/>
            <a:headEnd/>
            <a:tailEnd/>
          </a:ln>
        </p:spPr>
      </p:pic>
      <p:pic>
        <p:nvPicPr>
          <p:cNvPr id="73735" name="Picture 8" descr="Logo_DHSEM"/>
          <p:cNvPicPr>
            <a:picLocks noChangeAspect="1" noChangeArrowheads="1"/>
          </p:cNvPicPr>
          <p:nvPr/>
        </p:nvPicPr>
        <p:blipFill>
          <a:blip r:embed="rId5" cstate="print"/>
          <a:srcRect/>
          <a:stretch>
            <a:fillRect/>
          </a:stretch>
        </p:blipFill>
        <p:spPr bwMode="auto">
          <a:xfrm>
            <a:off x="304800" y="228600"/>
            <a:ext cx="1447800" cy="1436688"/>
          </a:xfrm>
          <a:prstGeom prst="rect">
            <a:avLst/>
          </a:prstGeom>
          <a:noFill/>
          <a:ln w="9525">
            <a:noFill/>
            <a:miter lim="800000"/>
            <a:headEnd/>
            <a:tailEnd/>
          </a:ln>
        </p:spPr>
      </p:pic>
    </p:spTree>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NOAA hydrographic services-geospatial, water level and navigation products/services</a:t>
            </a:r>
            <a:endParaRPr lang="en-US" sz="3200" dirty="0"/>
          </a:p>
        </p:txBody>
      </p:sp>
      <p:sp>
        <p:nvSpPr>
          <p:cNvPr id="3" name="Content Placeholder 2"/>
          <p:cNvSpPr>
            <a:spLocks noGrp="1"/>
          </p:cNvSpPr>
          <p:nvPr>
            <p:ph idx="1"/>
          </p:nvPr>
        </p:nvSpPr>
        <p:spPr/>
        <p:txBody>
          <a:bodyPr>
            <a:normAutofit lnSpcReduction="10000"/>
          </a:bodyPr>
          <a:lstStyle/>
          <a:p>
            <a:pPr lvl="0"/>
            <a:r>
              <a:rPr lang="en-US" sz="2800" dirty="0" smtClean="0"/>
              <a:t>Tsunami Inundation Mapping that UAF/DNR produces for us/our Alaska communities;  According to the </a:t>
            </a:r>
            <a:r>
              <a:rPr lang="en-US" sz="2800" b="1" dirty="0" smtClean="0"/>
              <a:t>Tsunami hazard maps of the Kodiak area, Alaska, </a:t>
            </a:r>
            <a:r>
              <a:rPr lang="en-US" sz="2800" dirty="0" smtClean="0"/>
              <a:t>UAF/DNR used the National Ocean Service (NOS) Hydrographic surveys (Bathymetric)  1932-2000; GEODAS-Bathymetric data from ship </a:t>
            </a:r>
            <a:r>
              <a:rPr lang="en-US" sz="2800" dirty="0" err="1" smtClean="0"/>
              <a:t>tracklines</a:t>
            </a:r>
            <a:r>
              <a:rPr lang="en-US" sz="2800" dirty="0" smtClean="0"/>
              <a:t> obtained 1850-2000; and NGDC bathymetric and National Ocean service (NOS) shoreline datasets.</a:t>
            </a:r>
          </a:p>
          <a:p>
            <a:pPr lvl="0"/>
            <a:r>
              <a:rPr lang="en-US" sz="2600" dirty="0" smtClean="0"/>
              <a:t>FEMA uses the NGVD29, NOAA-National Geodetic Survey dataset for its HAZUS runs (FEMA HAZUS Technical Manual)</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6EC6DA0D-1CF0-430D-8D49-138FE09AE24D}" type="slidenum">
              <a:rPr lang="en-US"/>
              <a:pPr/>
              <a:t>3</a:t>
            </a:fld>
            <a:endParaRPr lang="en-US"/>
          </a:p>
        </p:txBody>
      </p:sp>
      <p:sp>
        <p:nvSpPr>
          <p:cNvPr id="441348" name="Rectangle 4"/>
          <p:cNvSpPr>
            <a:spLocks noGrp="1" noChangeArrowheads="1"/>
          </p:cNvSpPr>
          <p:nvPr>
            <p:ph type="title"/>
          </p:nvPr>
        </p:nvSpPr>
        <p:spPr>
          <a:xfrm>
            <a:off x="533400" y="228600"/>
            <a:ext cx="8229600" cy="1143000"/>
          </a:xfrm>
        </p:spPr>
        <p:txBody>
          <a:bodyPr>
            <a:normAutofit fontScale="90000"/>
          </a:bodyPr>
          <a:lstStyle/>
          <a:p>
            <a:r>
              <a:rPr lang="en-US" dirty="0" smtClean="0"/>
              <a:t>FEMA</a:t>
            </a:r>
            <a:br>
              <a:rPr lang="en-US" dirty="0" smtClean="0"/>
            </a:br>
            <a:r>
              <a:rPr lang="en-US" dirty="0" smtClean="0"/>
              <a:t>Coastal Cross </a:t>
            </a:r>
            <a:r>
              <a:rPr lang="en-US" dirty="0"/>
              <a:t>Section</a:t>
            </a:r>
          </a:p>
        </p:txBody>
      </p:sp>
      <p:pic>
        <p:nvPicPr>
          <p:cNvPr id="441349" name="Picture 5"/>
          <p:cNvPicPr>
            <a:picLocks noChangeAspect="1" noChangeArrowheads="1"/>
          </p:cNvPicPr>
          <p:nvPr/>
        </p:nvPicPr>
        <p:blipFill>
          <a:blip r:embed="rId3" cstate="print"/>
          <a:srcRect/>
          <a:stretch>
            <a:fillRect/>
          </a:stretch>
        </p:blipFill>
        <p:spPr bwMode="auto">
          <a:xfrm>
            <a:off x="1143000" y="1676400"/>
            <a:ext cx="6858000" cy="3810000"/>
          </a:xfrm>
          <a:prstGeom prst="rect">
            <a:avLst/>
          </a:prstGeom>
          <a:noFill/>
        </p:spPr>
      </p:pic>
    </p:spTree>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9" name="Picture 3" descr="Downtown_45_1"/>
          <p:cNvPicPr>
            <a:picLocks noChangeAspect="1" noChangeArrowheads="1"/>
          </p:cNvPicPr>
          <p:nvPr/>
        </p:nvPicPr>
        <p:blipFill>
          <a:blip r:embed="rId2" cstate="print"/>
          <a:srcRect l="6763" t="5226" r="7010" b="4626"/>
          <a:stretch>
            <a:fillRect/>
          </a:stretch>
        </p:blipFill>
        <p:spPr bwMode="auto">
          <a:xfrm>
            <a:off x="787400" y="1460500"/>
            <a:ext cx="3903663" cy="5280025"/>
          </a:xfrm>
          <a:prstGeom prst="rect">
            <a:avLst/>
          </a:prstGeom>
          <a:noFill/>
          <a:ln w="9525">
            <a:noFill/>
            <a:miter lim="800000"/>
            <a:headEnd/>
            <a:tailEnd/>
          </a:ln>
        </p:spPr>
      </p:pic>
      <p:sp>
        <p:nvSpPr>
          <p:cNvPr id="87051" name="Rectangle 11"/>
          <p:cNvSpPr>
            <a:spLocks noChangeArrowheads="1"/>
          </p:cNvSpPr>
          <p:nvPr/>
        </p:nvSpPr>
        <p:spPr bwMode="auto">
          <a:xfrm>
            <a:off x="4800600" y="2590800"/>
            <a:ext cx="3990975" cy="1066800"/>
          </a:xfrm>
          <a:prstGeom prst="rect">
            <a:avLst/>
          </a:prstGeom>
          <a:noFill/>
          <a:ln w="9525">
            <a:noFill/>
            <a:miter lim="800000"/>
            <a:headEnd/>
            <a:tailEnd/>
          </a:ln>
          <a:effectLst/>
        </p:spPr>
        <p:txBody>
          <a:bodyPr>
            <a:spAutoFit/>
          </a:bodyPr>
          <a:lstStyle/>
          <a:p>
            <a:pPr algn="ctr">
              <a:lnSpc>
                <a:spcPct val="100000"/>
              </a:lnSpc>
              <a:spcBef>
                <a:spcPct val="0"/>
              </a:spcBef>
            </a:pPr>
            <a:r>
              <a:rPr lang="en-US" sz="3200" b="1"/>
              <a:t>Inundation Maps UAF GI</a:t>
            </a:r>
          </a:p>
        </p:txBody>
      </p:sp>
      <p:pic>
        <p:nvPicPr>
          <p:cNvPr id="87052" name="Picture 12" descr="gilogo"/>
          <p:cNvPicPr>
            <a:picLocks noChangeAspect="1" noChangeArrowheads="1"/>
          </p:cNvPicPr>
          <p:nvPr/>
        </p:nvPicPr>
        <p:blipFill>
          <a:blip r:embed="rId3" cstate="print"/>
          <a:srcRect/>
          <a:stretch>
            <a:fillRect/>
          </a:stretch>
        </p:blipFill>
        <p:spPr bwMode="auto">
          <a:xfrm>
            <a:off x="5232400" y="3962400"/>
            <a:ext cx="3276600" cy="822325"/>
          </a:xfrm>
          <a:prstGeom prst="rect">
            <a:avLst/>
          </a:prstGeom>
          <a:noFill/>
          <a:ln w="12700">
            <a:noFill/>
            <a:miter lim="800000"/>
            <a:headEnd/>
            <a:tailEnd/>
          </a:ln>
        </p:spPr>
      </p:pic>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ChangeArrowheads="1"/>
          </p:cNvSpPr>
          <p:nvPr/>
        </p:nvSpPr>
        <p:spPr bwMode="auto">
          <a:xfrm>
            <a:off x="5715000" y="2578100"/>
            <a:ext cx="3228975" cy="3016250"/>
          </a:xfrm>
          <a:prstGeom prst="rect">
            <a:avLst/>
          </a:prstGeom>
          <a:noFill/>
          <a:ln w="9525">
            <a:noFill/>
            <a:miter lim="800000"/>
            <a:headEnd/>
            <a:tailEnd/>
          </a:ln>
          <a:effectLst/>
        </p:spPr>
        <p:txBody>
          <a:bodyPr>
            <a:spAutoFit/>
          </a:bodyPr>
          <a:lstStyle/>
          <a:p>
            <a:pPr algn="ctr">
              <a:lnSpc>
                <a:spcPct val="100000"/>
              </a:lnSpc>
              <a:spcBef>
                <a:spcPct val="0"/>
              </a:spcBef>
            </a:pPr>
            <a:r>
              <a:rPr lang="en-US" sz="3200" b="1" dirty="0"/>
              <a:t>Hazard Mapping</a:t>
            </a:r>
          </a:p>
          <a:p>
            <a:pPr algn="ctr">
              <a:lnSpc>
                <a:spcPct val="100000"/>
              </a:lnSpc>
              <a:spcBef>
                <a:spcPct val="0"/>
              </a:spcBef>
            </a:pPr>
            <a:endParaRPr lang="en-US" sz="3200" b="1" dirty="0"/>
          </a:p>
          <a:p>
            <a:pPr algn="ctr">
              <a:lnSpc>
                <a:spcPct val="100000"/>
              </a:lnSpc>
              <a:spcBef>
                <a:spcPct val="0"/>
              </a:spcBef>
            </a:pPr>
            <a:endParaRPr lang="en-US" sz="3200" b="1" dirty="0"/>
          </a:p>
          <a:p>
            <a:pPr algn="ctr">
              <a:lnSpc>
                <a:spcPct val="100000"/>
              </a:lnSpc>
              <a:spcBef>
                <a:spcPct val="0"/>
              </a:spcBef>
            </a:pPr>
            <a:endParaRPr lang="en-US" sz="3200" b="1" dirty="0"/>
          </a:p>
          <a:p>
            <a:pPr algn="ctr">
              <a:lnSpc>
                <a:spcPct val="100000"/>
              </a:lnSpc>
              <a:spcBef>
                <a:spcPct val="0"/>
              </a:spcBef>
            </a:pPr>
            <a:r>
              <a:rPr lang="en-US" sz="3200" b="1" dirty="0"/>
              <a:t>AK DGGS</a:t>
            </a:r>
          </a:p>
        </p:txBody>
      </p:sp>
      <p:sp>
        <p:nvSpPr>
          <p:cNvPr id="91140" name="Text Box 4"/>
          <p:cNvSpPr txBox="1">
            <a:spLocks noChangeArrowheads="1"/>
          </p:cNvSpPr>
          <p:nvPr/>
        </p:nvSpPr>
        <p:spPr bwMode="auto">
          <a:xfrm>
            <a:off x="1127125" y="2024063"/>
            <a:ext cx="184150" cy="641350"/>
          </a:xfrm>
          <a:prstGeom prst="rect">
            <a:avLst/>
          </a:prstGeom>
          <a:noFill/>
          <a:ln w="9525" algn="ctr">
            <a:noFill/>
            <a:miter lim="800000"/>
            <a:headEnd/>
            <a:tailEnd/>
          </a:ln>
          <a:effectLst/>
        </p:spPr>
        <p:txBody>
          <a:bodyPr wrap="none">
            <a:spAutoFit/>
          </a:bodyPr>
          <a:lstStyle/>
          <a:p>
            <a:pPr algn="ctr">
              <a:lnSpc>
                <a:spcPct val="100000"/>
              </a:lnSpc>
              <a:spcBef>
                <a:spcPct val="0"/>
              </a:spcBef>
            </a:pPr>
            <a:endParaRPr lang="en-US" sz="3600">
              <a:solidFill>
                <a:schemeClr val="tx2"/>
              </a:solidFill>
            </a:endParaRPr>
          </a:p>
        </p:txBody>
      </p:sp>
      <p:grpSp>
        <p:nvGrpSpPr>
          <p:cNvPr id="2" name="Group 5"/>
          <p:cNvGrpSpPr>
            <a:grpSpLocks/>
          </p:cNvGrpSpPr>
          <p:nvPr/>
        </p:nvGrpSpPr>
        <p:grpSpPr bwMode="auto">
          <a:xfrm>
            <a:off x="685800" y="1524000"/>
            <a:ext cx="5029200" cy="5105400"/>
            <a:chOff x="192" y="1400"/>
            <a:chExt cx="2400" cy="2204"/>
          </a:xfrm>
        </p:grpSpPr>
        <p:pic>
          <p:nvPicPr>
            <p:cNvPr id="91142" name="Picture 6" descr="HomerWorstRunupLineSmall"/>
            <p:cNvPicPr>
              <a:picLocks noChangeAspect="1" noChangeArrowheads="1"/>
            </p:cNvPicPr>
            <p:nvPr/>
          </p:nvPicPr>
          <p:blipFill>
            <a:blip r:embed="rId2" cstate="print"/>
            <a:srcRect/>
            <a:stretch>
              <a:fillRect/>
            </a:stretch>
          </p:blipFill>
          <p:spPr bwMode="auto">
            <a:xfrm>
              <a:off x="192" y="1400"/>
              <a:ext cx="2400" cy="2204"/>
            </a:xfrm>
            <a:prstGeom prst="rect">
              <a:avLst/>
            </a:prstGeom>
            <a:noFill/>
          </p:spPr>
        </p:pic>
        <p:sp>
          <p:nvSpPr>
            <p:cNvPr id="91143" name="Text Box 7"/>
            <p:cNvSpPr txBox="1">
              <a:spLocks noChangeArrowheads="1"/>
            </p:cNvSpPr>
            <p:nvPr/>
          </p:nvSpPr>
          <p:spPr bwMode="auto">
            <a:xfrm>
              <a:off x="192" y="1680"/>
              <a:ext cx="1872" cy="159"/>
            </a:xfrm>
            <a:prstGeom prst="rect">
              <a:avLst/>
            </a:prstGeom>
            <a:noFill/>
            <a:ln w="9525">
              <a:noFill/>
              <a:miter lim="800000"/>
              <a:headEnd/>
              <a:tailEnd/>
            </a:ln>
            <a:effectLst/>
          </p:spPr>
          <p:txBody>
            <a:bodyPr>
              <a:spAutoFit/>
            </a:bodyPr>
            <a:lstStyle/>
            <a:p>
              <a:pPr algn="ctr">
                <a:lnSpc>
                  <a:spcPct val="100000"/>
                </a:lnSpc>
                <a:spcBef>
                  <a:spcPct val="50000"/>
                </a:spcBef>
              </a:pPr>
              <a:r>
                <a:rPr lang="en-US" sz="1800" b="1">
                  <a:solidFill>
                    <a:schemeClr val="accent1"/>
                  </a:solidFill>
                </a:rPr>
                <a:t>Homer, AK</a:t>
              </a:r>
            </a:p>
          </p:txBody>
        </p:sp>
      </p:grpSp>
      <p:pic>
        <p:nvPicPr>
          <p:cNvPr id="91148" name="Picture 12" descr="DGGSlogo"/>
          <p:cNvPicPr>
            <a:picLocks noChangeAspect="1" noChangeArrowheads="1"/>
          </p:cNvPicPr>
          <p:nvPr/>
        </p:nvPicPr>
        <p:blipFill>
          <a:blip r:embed="rId3" cstate="print"/>
          <a:srcRect/>
          <a:stretch>
            <a:fillRect/>
          </a:stretch>
        </p:blipFill>
        <p:spPr bwMode="auto">
          <a:xfrm>
            <a:off x="6705600" y="3352800"/>
            <a:ext cx="1244600" cy="1222375"/>
          </a:xfrm>
          <a:prstGeom prst="rect">
            <a:avLst/>
          </a:prstGeom>
          <a:noFill/>
          <a:ln w="12700">
            <a:noFill/>
            <a:miter lim="800000"/>
            <a:headEnd/>
            <a:tailEnd/>
          </a:ln>
        </p:spPr>
      </p:pic>
      <p:sp>
        <p:nvSpPr>
          <p:cNvPr id="9" name="TextBox 8"/>
          <p:cNvSpPr txBox="1"/>
          <p:nvPr/>
        </p:nvSpPr>
        <p:spPr>
          <a:xfrm>
            <a:off x="3352800" y="152400"/>
            <a:ext cx="3145333" cy="1077218"/>
          </a:xfrm>
          <a:prstGeom prst="rect">
            <a:avLst/>
          </a:prstGeom>
          <a:noFill/>
        </p:spPr>
        <p:txBody>
          <a:bodyPr wrap="square" rtlCol="0">
            <a:spAutoFit/>
          </a:bodyPr>
          <a:lstStyle/>
          <a:p>
            <a:pPr algn="ctr"/>
            <a:r>
              <a:rPr lang="en-US" sz="3200" b="1" u="sng" dirty="0" smtClean="0"/>
              <a:t>Tsunami Inundation Maps</a:t>
            </a:r>
            <a:endParaRPr lang="en-US" sz="3200" b="1" u="sng" dirty="0"/>
          </a:p>
        </p:txBody>
      </p:sp>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6" name="Text Box 14"/>
          <p:cNvSpPr txBox="1">
            <a:spLocks noChangeArrowheads="1"/>
          </p:cNvSpPr>
          <p:nvPr/>
        </p:nvSpPr>
        <p:spPr bwMode="auto">
          <a:xfrm>
            <a:off x="1127125" y="2024063"/>
            <a:ext cx="184150" cy="641350"/>
          </a:xfrm>
          <a:prstGeom prst="rect">
            <a:avLst/>
          </a:prstGeom>
          <a:noFill/>
          <a:ln w="9525" algn="ctr">
            <a:noFill/>
            <a:miter lim="800000"/>
            <a:headEnd/>
            <a:tailEnd/>
          </a:ln>
          <a:effectLst/>
        </p:spPr>
        <p:txBody>
          <a:bodyPr wrap="none">
            <a:spAutoFit/>
          </a:bodyPr>
          <a:lstStyle/>
          <a:p>
            <a:pPr algn="ctr">
              <a:lnSpc>
                <a:spcPct val="100000"/>
              </a:lnSpc>
              <a:spcBef>
                <a:spcPct val="0"/>
              </a:spcBef>
            </a:pPr>
            <a:endParaRPr lang="en-US" sz="3600">
              <a:solidFill>
                <a:schemeClr val="tx2"/>
              </a:solidFill>
            </a:endParaRPr>
          </a:p>
        </p:txBody>
      </p:sp>
      <p:sp>
        <p:nvSpPr>
          <p:cNvPr id="33812" name="Rectangle 20"/>
          <p:cNvSpPr>
            <a:spLocks noChangeArrowheads="1"/>
          </p:cNvSpPr>
          <p:nvPr/>
        </p:nvSpPr>
        <p:spPr bwMode="auto">
          <a:xfrm>
            <a:off x="2562225" y="1676400"/>
            <a:ext cx="3990975" cy="579438"/>
          </a:xfrm>
          <a:prstGeom prst="rect">
            <a:avLst/>
          </a:prstGeom>
          <a:noFill/>
          <a:ln w="9525">
            <a:noFill/>
            <a:miter lim="800000"/>
            <a:headEnd/>
            <a:tailEnd/>
          </a:ln>
          <a:effectLst/>
        </p:spPr>
        <p:txBody>
          <a:bodyPr>
            <a:spAutoFit/>
          </a:bodyPr>
          <a:lstStyle/>
          <a:p>
            <a:pPr algn="ctr">
              <a:lnSpc>
                <a:spcPct val="100000"/>
              </a:lnSpc>
              <a:spcBef>
                <a:spcPct val="0"/>
              </a:spcBef>
            </a:pPr>
            <a:r>
              <a:rPr lang="en-US" sz="3200" b="1"/>
              <a:t>Modeling – UAF GI</a:t>
            </a:r>
          </a:p>
        </p:txBody>
      </p:sp>
      <p:grpSp>
        <p:nvGrpSpPr>
          <p:cNvPr id="2" name="Group 21"/>
          <p:cNvGrpSpPr>
            <a:grpSpLocks/>
          </p:cNvGrpSpPr>
          <p:nvPr/>
        </p:nvGrpSpPr>
        <p:grpSpPr bwMode="auto">
          <a:xfrm>
            <a:off x="736600" y="2819400"/>
            <a:ext cx="7480300" cy="3505200"/>
            <a:chOff x="1681" y="811"/>
            <a:chExt cx="3801" cy="1055"/>
          </a:xfrm>
        </p:grpSpPr>
        <p:pic>
          <p:nvPicPr>
            <p:cNvPr id="1045" name="Picture 11" descr="water061"/>
            <p:cNvPicPr>
              <a:picLocks noChangeAspect="1" noChangeArrowheads="1"/>
            </p:cNvPicPr>
            <p:nvPr/>
          </p:nvPicPr>
          <p:blipFill>
            <a:blip r:embed="rId2" cstate="print"/>
            <a:srcRect b="35583"/>
            <a:stretch>
              <a:fillRect/>
            </a:stretch>
          </p:blipFill>
          <p:spPr bwMode="auto">
            <a:xfrm>
              <a:off x="1681" y="811"/>
              <a:ext cx="3801" cy="1055"/>
            </a:xfrm>
            <a:prstGeom prst="rect">
              <a:avLst/>
            </a:prstGeom>
            <a:noFill/>
            <a:ln w="9525">
              <a:noFill/>
              <a:miter lim="800000"/>
              <a:headEnd/>
              <a:tailEnd/>
            </a:ln>
          </p:spPr>
        </p:pic>
        <p:sp>
          <p:nvSpPr>
            <p:cNvPr id="369676" name="Text Box 12"/>
            <p:cNvSpPr txBox="1">
              <a:spLocks noChangeArrowheads="1"/>
            </p:cNvSpPr>
            <p:nvPr/>
          </p:nvSpPr>
          <p:spPr bwMode="auto">
            <a:xfrm>
              <a:off x="2289" y="1683"/>
              <a:ext cx="2661" cy="83"/>
            </a:xfrm>
            <a:prstGeom prst="rect">
              <a:avLst/>
            </a:prstGeom>
            <a:noFill/>
            <a:ln w="9525">
              <a:noFill/>
              <a:miter lim="800000"/>
              <a:headEnd/>
              <a:tailEnd/>
            </a:ln>
            <a:effectLst>
              <a:outerShdw dist="50800" dir="5400000" sx="148000" sy="148000" algn="ctr" rotWithShape="0">
                <a:srgbClr val="808080">
                  <a:alpha val="43137"/>
                </a:srgbClr>
              </a:outerShdw>
            </a:effectLst>
          </p:spPr>
          <p:txBody>
            <a:bodyPr>
              <a:spAutoFit/>
            </a:bodyPr>
            <a:lstStyle/>
            <a:p>
              <a:pPr>
                <a:lnSpc>
                  <a:spcPct val="75000"/>
                </a:lnSpc>
                <a:spcBef>
                  <a:spcPct val="0"/>
                </a:spcBef>
                <a:defRPr/>
              </a:pPr>
              <a:r>
                <a:rPr lang="en-US" sz="1600" dirty="0">
                  <a:solidFill>
                    <a:srgbClr val="000000"/>
                  </a:solidFill>
                  <a:latin typeface="+mn-lt"/>
                </a:rPr>
                <a:t>Numerical Wave Run-up Modeling</a:t>
              </a:r>
            </a:p>
          </p:txBody>
        </p:sp>
      </p:grpSp>
      <p:pic>
        <p:nvPicPr>
          <p:cNvPr id="33816" name="Picture 24" descr="gilogo"/>
          <p:cNvPicPr>
            <a:picLocks noChangeAspect="1" noChangeArrowheads="1"/>
          </p:cNvPicPr>
          <p:nvPr/>
        </p:nvPicPr>
        <p:blipFill>
          <a:blip r:embed="rId3" cstate="print"/>
          <a:srcRect/>
          <a:stretch>
            <a:fillRect/>
          </a:stretch>
        </p:blipFill>
        <p:spPr bwMode="auto">
          <a:xfrm>
            <a:off x="3211513" y="2286000"/>
            <a:ext cx="2719387" cy="682625"/>
          </a:xfrm>
          <a:prstGeom prst="rect">
            <a:avLst/>
          </a:prstGeom>
          <a:noFill/>
          <a:ln w="12700">
            <a:noFill/>
            <a:miter lim="800000"/>
            <a:headEnd/>
            <a:tailEnd/>
          </a:ln>
        </p:spPr>
      </p:pic>
    </p:spTree>
  </p:cSld>
  <p:clrMapOvr>
    <a:masterClrMapping/>
  </p:clrMapOvr>
  <p:transition>
    <p:circl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Date Placeholder 1"/>
          <p:cNvSpPr>
            <a:spLocks noGrp="1"/>
          </p:cNvSpPr>
          <p:nvPr>
            <p:ph type="dt" sz="quarter" idx="10"/>
          </p:nvPr>
        </p:nvSpPr>
        <p:spPr>
          <a:noFill/>
        </p:spPr>
        <p:txBody>
          <a:bodyPr/>
          <a:lstStyle/>
          <a:p>
            <a:fld id="{F2A27FA0-64F0-489C-B78C-9C24F2EF8840}" type="datetime1">
              <a:rPr lang="en-US" smtClean="0">
                <a:latin typeface="Arial" pitchFamily="34" charset="0"/>
              </a:rPr>
              <a:pPr/>
              <a:t>5/23/2012</a:t>
            </a:fld>
            <a:endParaRPr lang="en-US" smtClean="0">
              <a:latin typeface="Arial" pitchFamily="34" charset="0"/>
            </a:endParaRPr>
          </a:p>
        </p:txBody>
      </p:sp>
      <p:sp>
        <p:nvSpPr>
          <p:cNvPr id="28674" name="Slide Number Placeholder 3"/>
          <p:cNvSpPr>
            <a:spLocks noGrp="1"/>
          </p:cNvSpPr>
          <p:nvPr>
            <p:ph type="sldNum" sz="quarter" idx="12"/>
          </p:nvPr>
        </p:nvSpPr>
        <p:spPr>
          <a:noFill/>
        </p:spPr>
        <p:txBody>
          <a:bodyPr/>
          <a:lstStyle/>
          <a:p>
            <a:fld id="{628447E4-894D-4201-8AE4-FFB9ECDB57B9}" type="slidenum">
              <a:rPr lang="en-US" smtClean="0">
                <a:latin typeface="Arial" pitchFamily="34" charset="0"/>
              </a:rPr>
              <a:pPr/>
              <a:t>7</a:t>
            </a:fld>
            <a:endParaRPr lang="en-US" smtClean="0">
              <a:latin typeface="Arial" pitchFamily="34" charset="0"/>
            </a:endParaRPr>
          </a:p>
        </p:txBody>
      </p:sp>
      <p:pic>
        <p:nvPicPr>
          <p:cNvPr id="28675" name="Picture 6"/>
          <p:cNvPicPr>
            <a:picLocks noChangeAspect="1" noChangeArrowheads="1"/>
          </p:cNvPicPr>
          <p:nvPr/>
        </p:nvPicPr>
        <p:blipFill>
          <a:blip r:embed="rId2" cstate="print"/>
          <a:srcRect/>
          <a:stretch>
            <a:fillRect/>
          </a:stretch>
        </p:blipFill>
        <p:spPr bwMode="auto">
          <a:xfrm>
            <a:off x="0" y="-25400"/>
            <a:ext cx="9144000" cy="6883400"/>
          </a:xfrm>
          <a:prstGeom prst="rect">
            <a:avLst/>
          </a:prstGeom>
          <a:noFill/>
          <a:ln w="9525">
            <a:noFill/>
            <a:miter lim="800000"/>
            <a:headEnd/>
            <a:tailEnd/>
          </a:ln>
        </p:spPr>
      </p:pic>
      <p:sp>
        <p:nvSpPr>
          <p:cNvPr id="28676" name="Rectangle 5"/>
          <p:cNvSpPr>
            <a:spLocks noChangeArrowheads="1"/>
          </p:cNvSpPr>
          <p:nvPr/>
        </p:nvSpPr>
        <p:spPr bwMode="auto">
          <a:xfrm>
            <a:off x="609600" y="-76200"/>
            <a:ext cx="7924800" cy="1143000"/>
          </a:xfrm>
          <a:prstGeom prst="rect">
            <a:avLst/>
          </a:prstGeom>
          <a:noFill/>
          <a:ln w="9525">
            <a:noFill/>
            <a:miter lim="800000"/>
            <a:headEnd/>
            <a:tailEnd/>
          </a:ln>
        </p:spPr>
        <p:txBody>
          <a:bodyPr anchor="ctr"/>
          <a:lstStyle/>
          <a:p>
            <a:pPr algn="ctr"/>
            <a:r>
              <a:rPr lang="en-US" sz="3200" b="1">
                <a:solidFill>
                  <a:schemeClr val="hlink"/>
                </a:solidFill>
                <a:latin typeface="Century" pitchFamily="18" charset="0"/>
              </a:rPr>
              <a:t>Increasing Coastal and River Erosion</a:t>
            </a:r>
          </a:p>
        </p:txBody>
      </p:sp>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3" descr="NewtokErosion"/>
          <p:cNvPicPr>
            <a:picLocks noChangeAspect="1" noChangeArrowheads="1"/>
          </p:cNvPicPr>
          <p:nvPr/>
        </p:nvPicPr>
        <p:blipFill>
          <a:blip r:embed="rId3" cstate="print"/>
          <a:srcRect/>
          <a:stretch>
            <a:fillRect/>
          </a:stretch>
        </p:blipFill>
        <p:spPr bwMode="auto">
          <a:xfrm>
            <a:off x="990600" y="0"/>
            <a:ext cx="7467600" cy="6858000"/>
          </a:xfrm>
          <a:prstGeom prst="rect">
            <a:avLst/>
          </a:prstGeom>
          <a:noFill/>
          <a:ln w="9525">
            <a:noFill/>
            <a:miter lim="800000"/>
            <a:headEnd/>
            <a:tailEnd/>
          </a:ln>
        </p:spPr>
      </p:pic>
    </p:spTree>
  </p:cSld>
  <p:clrMapOvr>
    <a:masterClrMapping/>
  </p:clrMapOvr>
  <p:transition spd="med">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5" name="Picture 7" descr="Kivalina beach wall  2 e ma"/>
          <p:cNvPicPr>
            <a:picLocks noGrp="1" noChangeAspect="1" noChangeArrowheads="1"/>
          </p:cNvPicPr>
          <p:nvPr>
            <p:ph sz="quarter" idx="2"/>
          </p:nvPr>
        </p:nvPicPr>
        <p:blipFill>
          <a:blip r:embed="rId3" cstate="print"/>
          <a:srcRect/>
          <a:stretch>
            <a:fillRect/>
          </a:stretch>
        </p:blipFill>
        <p:spPr>
          <a:xfrm>
            <a:off x="3810000" y="2743200"/>
            <a:ext cx="5089525" cy="3817938"/>
          </a:xfrm>
          <a:noFill/>
          <a:ln/>
        </p:spPr>
      </p:pic>
      <p:sp>
        <p:nvSpPr>
          <p:cNvPr id="155653" name="Rectangle 5"/>
          <p:cNvSpPr>
            <a:spLocks noGrp="1" noChangeArrowheads="1"/>
          </p:cNvSpPr>
          <p:nvPr>
            <p:ph type="title"/>
          </p:nvPr>
        </p:nvSpPr>
        <p:spPr>
          <a:xfrm>
            <a:off x="457200" y="152400"/>
            <a:ext cx="8305800" cy="1554163"/>
          </a:xfrm>
        </p:spPr>
        <p:txBody>
          <a:bodyPr>
            <a:normAutofit fontScale="90000"/>
          </a:bodyPr>
          <a:lstStyle/>
          <a:p>
            <a:r>
              <a:rPr lang="en-US" sz="3200"/>
              <a:t>2006 Sea Storm Erosion:	</a:t>
            </a:r>
            <a:br>
              <a:rPr lang="en-US" sz="3200"/>
            </a:br>
            <a:r>
              <a:rPr lang="en-US" sz="3200"/>
              <a:t>High Tech Designed Prevention</a:t>
            </a:r>
            <a:br>
              <a:rPr lang="en-US" sz="3200"/>
            </a:br>
            <a:r>
              <a:rPr lang="en-US" sz="3200" i="1"/>
              <a:t>Subsequent</a:t>
            </a:r>
            <a:r>
              <a:rPr lang="en-US" sz="3200"/>
              <a:t> </a:t>
            </a:r>
            <a:r>
              <a:rPr lang="en-US" sz="3200" i="1"/>
              <a:t>Low Tech Damage</a:t>
            </a:r>
          </a:p>
        </p:txBody>
      </p:sp>
      <p:pic>
        <p:nvPicPr>
          <p:cNvPr id="155652" name="Picture 4" descr="PA200063"/>
          <p:cNvPicPr>
            <a:picLocks noGrp="1" noChangeAspect="1" noChangeArrowheads="1"/>
          </p:cNvPicPr>
          <p:nvPr>
            <p:ph sz="half" idx="1"/>
          </p:nvPr>
        </p:nvPicPr>
        <p:blipFill>
          <a:blip r:embed="rId4" cstate="print"/>
          <a:srcRect/>
          <a:stretch>
            <a:fillRect/>
          </a:stretch>
        </p:blipFill>
        <p:spPr>
          <a:xfrm>
            <a:off x="457200" y="1833563"/>
            <a:ext cx="4724400" cy="3543300"/>
          </a:xfrm>
          <a:noFill/>
          <a:ln/>
        </p:spPr>
      </p:pic>
    </p:spTree>
  </p:cSld>
  <p:clrMapOvr>
    <a:masterClrMapping/>
  </p:clrMapOvr>
  <p:transition>
    <p:circl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140</Words>
  <Application>Microsoft Office PowerPoint</Application>
  <PresentationFormat>On-screen Show (4:3)</PresentationFormat>
  <Paragraphs>38</Paragraphs>
  <Slides>10</Slides>
  <Notes>4</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NOAA hydrographic services-geospatial, water level and navigation products/services</vt:lpstr>
      <vt:lpstr>FEMA Coastal Cross Section</vt:lpstr>
      <vt:lpstr>Slide 4</vt:lpstr>
      <vt:lpstr>Slide 5</vt:lpstr>
      <vt:lpstr>Slide 6</vt:lpstr>
      <vt:lpstr>Slide 7</vt:lpstr>
      <vt:lpstr>Slide 8</vt:lpstr>
      <vt:lpstr>2006 Sea Storm Erosion:  High Tech Designed Prevention Subsequent Low Tech Damage</vt:lpstr>
      <vt:lpstr>Slide 10</vt:lpstr>
    </vt:vector>
  </TitlesOfParts>
  <Company>Department of Military and Veterans Affairs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mohare</dc:creator>
  <cp:lastModifiedBy>Matthew.Forney</cp:lastModifiedBy>
  <cp:revision>12</cp:revision>
  <dcterms:created xsi:type="dcterms:W3CDTF">2012-05-21T18:43:57Z</dcterms:created>
  <dcterms:modified xsi:type="dcterms:W3CDTF">2012-05-23T20:46:53Z</dcterms:modified>
</cp:coreProperties>
</file>